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95" r:id="rId7"/>
    <p:sldId id="284" r:id="rId8"/>
    <p:sldId id="285" r:id="rId9"/>
    <p:sldId id="296" r:id="rId10"/>
    <p:sldId id="286" r:id="rId11"/>
    <p:sldId id="263" r:id="rId12"/>
    <p:sldId id="293" r:id="rId13"/>
    <p:sldId id="297" r:id="rId14"/>
    <p:sldId id="260" r:id="rId15"/>
    <p:sldId id="261" r:id="rId16"/>
    <p:sldId id="262" r:id="rId17"/>
    <p:sldId id="292" r:id="rId18"/>
    <p:sldId id="264" r:id="rId19"/>
    <p:sldId id="265" r:id="rId20"/>
    <p:sldId id="266" r:id="rId21"/>
    <p:sldId id="287" r:id="rId22"/>
    <p:sldId id="267" r:id="rId23"/>
    <p:sldId id="269" r:id="rId24"/>
    <p:sldId id="270" r:id="rId25"/>
    <p:sldId id="271" r:id="rId26"/>
    <p:sldId id="300" r:id="rId27"/>
    <p:sldId id="291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280" r:id="rId38"/>
    <p:sldId id="279" r:id="rId39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Lucida Handwrit" panose="020B0604020202020204"/>
      <p:regular r:id="rId44"/>
    </p:embeddedFont>
  </p:embeddedFontLst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0000"/>
    <a:srgbClr val="04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017" autoAdjust="0"/>
  </p:normalViewPr>
  <p:slideViewPr>
    <p:cSldViewPr snapToGrid="0" snapToObjects="1"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3600450"/>
            <a:ext cx="7772400" cy="20383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BE2F45-9BB2-432C-8C7D-860295656B7F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E03E9B-C39B-4062-842E-40CE7E8A7D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0A31E2-F27E-41AC-B729-FBF8F314AFBE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73ABB4-8215-47A3-8A49-C0FDF3FE4D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7" descr="achtergrond-PPT.pd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9050" y="0"/>
            <a:ext cx="91694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 bwMode="auto">
          <a:xfrm>
            <a:off x="620713" y="1443038"/>
            <a:ext cx="7194550" cy="835025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 smtClean="0">
                <a:solidFill>
                  <a:srgbClr val="043258"/>
                </a:solidFill>
              </a:rPr>
              <a:t>Toptaken</a:t>
            </a:r>
            <a:r>
              <a:rPr lang="nl-NL" b="1" dirty="0" smtClean="0">
                <a:solidFill>
                  <a:srgbClr val="043258"/>
                </a:solidFill>
              </a:rPr>
              <a:t>:</a:t>
            </a:r>
            <a:br>
              <a:rPr lang="nl-NL" b="1" dirty="0" smtClean="0">
                <a:solidFill>
                  <a:srgbClr val="043258"/>
                </a:solidFill>
              </a:rPr>
            </a:br>
            <a:r>
              <a:rPr lang="nl-NL" b="1" dirty="0" smtClean="0">
                <a:solidFill>
                  <a:srgbClr val="043258"/>
                </a:solidFill>
              </a:rPr>
              <a:t>Je website is niet het probleem,</a:t>
            </a:r>
            <a:br>
              <a:rPr lang="nl-NL" b="1" dirty="0" smtClean="0">
                <a:solidFill>
                  <a:srgbClr val="043258"/>
                </a:solidFill>
              </a:rPr>
            </a:br>
            <a:r>
              <a:rPr lang="nl-NL" b="1" dirty="0" smtClean="0">
                <a:solidFill>
                  <a:srgbClr val="043258"/>
                </a:solidFill>
              </a:rPr>
              <a:t>je organisatie is het probleem</a:t>
            </a:r>
          </a:p>
        </p:txBody>
      </p:sp>
      <p:sp>
        <p:nvSpPr>
          <p:cNvPr id="4099" name="Subtitel 2"/>
          <p:cNvSpPr>
            <a:spLocks noGrp="1"/>
          </p:cNvSpPr>
          <p:nvPr>
            <p:ph type="subTitle" idx="1"/>
          </p:nvPr>
        </p:nvSpPr>
        <p:spPr bwMode="auto">
          <a:xfrm>
            <a:off x="620713" y="3474705"/>
            <a:ext cx="7194550" cy="3474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2400" dirty="0" err="1" smtClean="0"/>
              <a:t>Meetup</a:t>
            </a:r>
            <a:r>
              <a:rPr lang="nl-NL" sz="2400" dirty="0" smtClean="0"/>
              <a:t> #1 – Digitale Steden Agenda</a:t>
            </a:r>
            <a:endParaRPr lang="nl-NL" dirty="0" smtClean="0">
              <a:solidFill>
                <a:srgbClr val="898989"/>
              </a:solidFill>
            </a:endParaRPr>
          </a:p>
          <a:p>
            <a:pPr eaLnBrk="1" hangingPunct="1"/>
            <a:endParaRPr lang="nl-NL" dirty="0" smtClean="0">
              <a:solidFill>
                <a:srgbClr val="898989"/>
              </a:solidFill>
            </a:endParaRPr>
          </a:p>
          <a:p>
            <a:pPr eaLnBrk="1" hangingPunct="1"/>
            <a:endParaRPr lang="nl-NL" dirty="0" smtClean="0">
              <a:solidFill>
                <a:srgbClr val="898989"/>
              </a:solidFill>
            </a:endParaRPr>
          </a:p>
          <a:p>
            <a:pPr eaLnBrk="1" hangingPunct="1"/>
            <a:r>
              <a:rPr lang="nl-NL" dirty="0" smtClean="0">
                <a:solidFill>
                  <a:srgbClr val="898989"/>
                </a:solidFill>
              </a:rPr>
              <a:t>Michiel Duijsings</a:t>
            </a:r>
          </a:p>
          <a:p>
            <a:pPr eaLnBrk="1" hangingPunct="1"/>
            <a:r>
              <a:rPr lang="nl-NL" dirty="0" smtClean="0">
                <a:solidFill>
                  <a:srgbClr val="898989"/>
                </a:solidFill>
              </a:rPr>
              <a:t>Adviseur Nieuwe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002053" y="6013072"/>
            <a:ext cx="8099659" cy="687889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Wie gaat er eigenlijk over?</a:t>
            </a:r>
            <a:endParaRPr lang="nl-N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 descr="http://blogs-images.forbes.com/thumbnails/blog_1401/pt_1401_7143_o.jpg?t=1331689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856">
            <a:off x="479754" y="786165"/>
            <a:ext cx="2132934" cy="2808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www.startrek.com/legacy_media/images/200307/kirk01/32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197">
            <a:off x="5180870" y="3865121"/>
            <a:ext cx="2666919" cy="2000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://static.comicvine.com/uploads/scale_medium/1/15179/343760-153567-captain-jack-sparr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774">
            <a:off x="972933" y="3081778"/>
            <a:ext cx="2756571" cy="2756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http://members.home.nl/tettero/ZuidHolland/DeRuy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267">
            <a:off x="5208269" y="718211"/>
            <a:ext cx="2510929" cy="323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lareclame.fr/wp-content/uploads/2009/10/captain-iglo-articleto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785">
            <a:off x="2608829" y="1879796"/>
            <a:ext cx="3084041" cy="205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Ovale toelichting 2"/>
          <p:cNvSpPr/>
          <p:nvPr/>
        </p:nvSpPr>
        <p:spPr>
          <a:xfrm>
            <a:off x="1661682" y="-82063"/>
            <a:ext cx="1688565" cy="120188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le toelichting 3"/>
          <p:cNvSpPr/>
          <p:nvPr/>
        </p:nvSpPr>
        <p:spPr>
          <a:xfrm>
            <a:off x="3350247" y="518880"/>
            <a:ext cx="1627391" cy="13716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324372" y="1043460"/>
            <a:ext cx="177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BELANGRIJK!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672298" y="369383"/>
            <a:ext cx="177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BELANGRIJK!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vale toelichting 5"/>
          <p:cNvSpPr/>
          <p:nvPr/>
        </p:nvSpPr>
        <p:spPr>
          <a:xfrm>
            <a:off x="6944952" y="369383"/>
            <a:ext cx="1817077" cy="1459253"/>
          </a:xfrm>
          <a:prstGeom prst="wedgeEllipseCallout">
            <a:avLst>
              <a:gd name="adj1" fmla="val -47285"/>
              <a:gd name="adj2" fmla="val 472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991845" y="935158"/>
            <a:ext cx="177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BELANGRIJK!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Ovale toelichting 6"/>
          <p:cNvSpPr/>
          <p:nvPr/>
        </p:nvSpPr>
        <p:spPr>
          <a:xfrm>
            <a:off x="-16657" y="4865216"/>
            <a:ext cx="1955900" cy="1277815"/>
          </a:xfrm>
          <a:prstGeom prst="wedgeEllipseCallout">
            <a:avLst>
              <a:gd name="adj1" fmla="val 45697"/>
              <a:gd name="adj2" fmla="val -475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111370" y="5342903"/>
            <a:ext cx="177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BELANGRIJK!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e toelichting 7"/>
          <p:cNvSpPr/>
          <p:nvPr/>
        </p:nvSpPr>
        <p:spPr>
          <a:xfrm>
            <a:off x="7233139" y="4582589"/>
            <a:ext cx="1910861" cy="1104789"/>
          </a:xfrm>
          <a:prstGeom prst="wedgeEllipseCallout">
            <a:avLst>
              <a:gd name="adj1" fmla="val -64391"/>
              <a:gd name="adj2" fmla="val 126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350369" y="4985486"/>
            <a:ext cx="177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BELANGRIJK!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endParaRPr lang="nl-NL" b="1" smtClean="0">
              <a:solidFill>
                <a:srgbClr val="043258"/>
              </a:solidFill>
            </a:endParaRPr>
          </a:p>
        </p:txBody>
      </p:sp>
      <p:sp>
        <p:nvSpPr>
          <p:cNvPr id="11266" name="Subtitel 2"/>
          <p:cNvSpPr>
            <a:spLocks noGrp="1"/>
          </p:cNvSpPr>
          <p:nvPr>
            <p:ph type="subTitle" idx="4294967295"/>
          </p:nvPr>
        </p:nvSpPr>
        <p:spPr bwMode="auto">
          <a:xfrm>
            <a:off x="620713" y="2016125"/>
            <a:ext cx="7194550" cy="3689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nl-NL" smtClean="0">
              <a:solidFill>
                <a:srgbClr val="898989"/>
              </a:solidFill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2263"/>
            <a:ext cx="9637713" cy="73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7291753" y="4724399"/>
            <a:ext cx="185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+mj-lt"/>
              </a:rPr>
              <a:t>+2500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61" y="-499970"/>
            <a:ext cx="9822425" cy="78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lang="nl-NL" b="1" dirty="0" smtClean="0">
                <a:solidFill>
                  <a:srgbClr val="043258"/>
                </a:solidFill>
              </a:rPr>
              <a:t>Maar hoe lossen we dat op?</a:t>
            </a:r>
          </a:p>
        </p:txBody>
      </p:sp>
      <p:sp>
        <p:nvSpPr>
          <p:cNvPr id="8194" name="Subtitel 2"/>
          <p:cNvSpPr>
            <a:spLocks noGrp="1"/>
          </p:cNvSpPr>
          <p:nvPr>
            <p:ph type="subTitle" idx="4294967295"/>
          </p:nvPr>
        </p:nvSpPr>
        <p:spPr bwMode="auto">
          <a:xfrm>
            <a:off x="620713" y="2016125"/>
            <a:ext cx="7194550" cy="3689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lang="nl-NL" b="1" dirty="0" smtClean="0">
                <a:solidFill>
                  <a:srgbClr val="043258"/>
                </a:solidFill>
              </a:rPr>
              <a:t>Toptakenmethode</a:t>
            </a:r>
          </a:p>
        </p:txBody>
      </p:sp>
      <p:sp>
        <p:nvSpPr>
          <p:cNvPr id="8194" name="Subtitel 2"/>
          <p:cNvSpPr>
            <a:spLocks noGrp="1"/>
          </p:cNvSpPr>
          <p:nvPr>
            <p:ph type="subTitle" idx="4294967295"/>
          </p:nvPr>
        </p:nvSpPr>
        <p:spPr bwMode="auto">
          <a:xfrm>
            <a:off x="620713" y="2016125"/>
            <a:ext cx="7194550" cy="3689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 tasks management is an outcome-based management model that is focused on the top tasks that are most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important to the customer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eaLnBrk="1" hangingPunct="1">
              <a:buNone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about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continuously improving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these tasks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evidence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what the customer is actually doing when they are trying to complete them.</a:t>
            </a:r>
            <a:r>
              <a:rPr lang="en-US" dirty="0"/>
              <a:t> 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sz="2800" i="1" dirty="0" smtClean="0">
                <a:solidFill>
                  <a:srgbClr val="898989"/>
                </a:solidFill>
              </a:rPr>
              <a:t>Gerry McGovern </a:t>
            </a:r>
            <a:r>
              <a:rPr lang="en-US" sz="2800" i="1" dirty="0">
                <a:solidFill>
                  <a:srgbClr val="898989"/>
                </a:solidFill>
              </a:rPr>
              <a:t>- </a:t>
            </a:r>
            <a:r>
              <a:rPr lang="en-US" sz="2800" dirty="0">
                <a:solidFill>
                  <a:srgbClr val="898989"/>
                </a:solidFill>
              </a:rPr>
              <a:t>web content guru</a:t>
            </a:r>
            <a:endParaRPr lang="nl-NL" sz="28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3" descr="20130123_diagram_toptaken_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876" y="296864"/>
            <a:ext cx="6253747" cy="54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4294967295"/>
          </p:nvPr>
        </p:nvSpPr>
        <p:spPr bwMode="auto">
          <a:xfrm>
            <a:off x="644657" y="5888766"/>
            <a:ext cx="8119027" cy="10955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solidFill>
                  <a:srgbClr val="898989"/>
                </a:solidFill>
              </a:rPr>
              <a:t>Het effect van luisteren: je kunt er niet omheen.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lang="nl-NL" b="1" smtClean="0">
                <a:solidFill>
                  <a:srgbClr val="043258"/>
                </a:solidFill>
              </a:rPr>
              <a:t>De toppers</a:t>
            </a:r>
          </a:p>
        </p:txBody>
      </p:sp>
      <p:sp>
        <p:nvSpPr>
          <p:cNvPr id="10242" name="Subtitel 2"/>
          <p:cNvSpPr>
            <a:spLocks noGrp="1"/>
          </p:cNvSpPr>
          <p:nvPr>
            <p:ph type="subTitle" idx="4294967295"/>
          </p:nvPr>
        </p:nvSpPr>
        <p:spPr bwMode="auto">
          <a:xfrm>
            <a:off x="620713" y="2016125"/>
            <a:ext cx="7194550" cy="3689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nl-NL" sz="2800" dirty="0" smtClean="0">
              <a:solidFill>
                <a:srgbClr val="898989"/>
              </a:solidFill>
            </a:endParaRPr>
          </a:p>
          <a:p>
            <a:pPr marL="609600" indent="-609600" eaLnBrk="1" hangingPunct="1"/>
            <a:r>
              <a:rPr lang="nl-NL" sz="2800" dirty="0" smtClean="0">
                <a:solidFill>
                  <a:srgbClr val="898989"/>
                </a:solidFill>
              </a:rPr>
              <a:t>Afspraak maken</a:t>
            </a:r>
          </a:p>
          <a:p>
            <a:pPr marL="609600" indent="-609600" eaLnBrk="1" hangingPunct="1"/>
            <a:r>
              <a:rPr lang="nl-NL" sz="2800" dirty="0" smtClean="0">
                <a:solidFill>
                  <a:srgbClr val="898989"/>
                </a:solidFill>
              </a:rPr>
              <a:t>Paspoort/Identiteitskaart</a:t>
            </a:r>
          </a:p>
          <a:p>
            <a:pPr marL="609600" indent="-609600" eaLnBrk="1" hangingPunct="1"/>
            <a:r>
              <a:rPr lang="nl-NL" sz="2800" dirty="0" smtClean="0">
                <a:solidFill>
                  <a:srgbClr val="898989"/>
                </a:solidFill>
              </a:rPr>
              <a:t>Rijbewijs</a:t>
            </a:r>
          </a:p>
          <a:p>
            <a:pPr marL="609600" indent="-609600" eaLnBrk="1" hangingPunct="1"/>
            <a:r>
              <a:rPr lang="nl-NL" sz="2800" dirty="0" smtClean="0">
                <a:solidFill>
                  <a:srgbClr val="898989"/>
                </a:solidFill>
              </a:rPr>
              <a:t>Melding</a:t>
            </a:r>
          </a:p>
          <a:p>
            <a:pPr marL="609600" indent="-609600" eaLnBrk="1" hangingPunct="1"/>
            <a:endParaRPr lang="nl-NL" sz="2800" dirty="0" smtClean="0">
              <a:solidFill>
                <a:srgbClr val="898989"/>
              </a:solidFill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nl-NL" sz="2800" dirty="0" smtClean="0">
                <a:solidFill>
                  <a:srgbClr val="898989"/>
                </a:solidFill>
              </a:rPr>
              <a:t>(maar denk eraan: altijd blijven toetsen)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endParaRPr lang="nl-NL" b="1" smtClean="0">
              <a:solidFill>
                <a:srgbClr val="043258"/>
              </a:solidFill>
            </a:endParaRPr>
          </a:p>
        </p:txBody>
      </p:sp>
      <p:sp>
        <p:nvSpPr>
          <p:cNvPr id="11266" name="Subtitel 2"/>
          <p:cNvSpPr>
            <a:spLocks noGrp="1"/>
          </p:cNvSpPr>
          <p:nvPr>
            <p:ph type="subTitle" idx="4294967295"/>
          </p:nvPr>
        </p:nvSpPr>
        <p:spPr bwMode="auto">
          <a:xfrm>
            <a:off x="620713" y="2016125"/>
            <a:ext cx="7194550" cy="3689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nl-NL" smtClean="0">
              <a:solidFill>
                <a:srgbClr val="898989"/>
              </a:solidFill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2263"/>
            <a:ext cx="9637713" cy="73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2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endParaRPr lang="nl-NL" b="1" smtClean="0">
              <a:solidFill>
                <a:srgbClr val="043258"/>
              </a:solidFill>
            </a:endParaRPr>
          </a:p>
        </p:txBody>
      </p:sp>
      <p:sp>
        <p:nvSpPr>
          <p:cNvPr id="12290" name="Subtitel 2"/>
          <p:cNvSpPr>
            <a:spLocks noGrp="1"/>
          </p:cNvSpPr>
          <p:nvPr>
            <p:ph type="subTitle" idx="4294967295"/>
          </p:nvPr>
        </p:nvSpPr>
        <p:spPr bwMode="auto">
          <a:xfrm>
            <a:off x="620713" y="2016125"/>
            <a:ext cx="7194550" cy="3689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nl-NL" smtClean="0">
              <a:solidFill>
                <a:srgbClr val="898989"/>
              </a:solidFill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2263"/>
            <a:ext cx="9637713" cy="73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351088" y="2016125"/>
            <a:ext cx="3409950" cy="5059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5761038" y="5553075"/>
            <a:ext cx="1444625" cy="881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5761038" y="4087813"/>
            <a:ext cx="1444625" cy="1465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620713" y="550863"/>
            <a:ext cx="1549400" cy="1465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5761038" y="3590925"/>
            <a:ext cx="1444625" cy="496888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homepage-met-kerstb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-100013"/>
            <a:ext cx="9105900" cy="725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elichting met afgeronde rechthoek 1"/>
          <p:cNvSpPr/>
          <p:nvPr/>
        </p:nvSpPr>
        <p:spPr>
          <a:xfrm>
            <a:off x="2631830" y="1295236"/>
            <a:ext cx="4091353" cy="4114800"/>
          </a:xfrm>
          <a:prstGeom prst="wedgeRoundRectCallout">
            <a:avLst>
              <a:gd name="adj1" fmla="val -49486"/>
              <a:gd name="adj2" fmla="val 690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794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1166027" y="1451912"/>
            <a:ext cx="7194550" cy="3735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nl-NL" sz="4000" b="1" dirty="0" smtClean="0">
                <a:solidFill>
                  <a:srgbClr val="043258"/>
                </a:solidFill>
              </a:rPr>
              <a:t>www.tilburg.nl:</a:t>
            </a:r>
            <a:br>
              <a:rPr lang="nl-NL" sz="4000" b="1" dirty="0" smtClean="0">
                <a:solidFill>
                  <a:srgbClr val="043258"/>
                </a:solidFill>
              </a:rPr>
            </a:br>
            <a:r>
              <a:rPr lang="nl-NL" sz="4000" b="1" dirty="0" smtClean="0">
                <a:solidFill>
                  <a:srgbClr val="043258"/>
                </a:solidFill>
              </a:rPr>
              <a:t>van 2500+ naar </a:t>
            </a:r>
            <a:br>
              <a:rPr lang="nl-NL" sz="4000" b="1" dirty="0" smtClean="0">
                <a:solidFill>
                  <a:srgbClr val="043258"/>
                </a:solidFill>
              </a:rPr>
            </a:br>
            <a:r>
              <a:rPr lang="nl-NL" sz="4000" b="1" dirty="0" smtClean="0">
                <a:solidFill>
                  <a:srgbClr val="043258"/>
                </a:solidFill>
              </a:rPr>
              <a:t>190 pagina’s </a:t>
            </a:r>
            <a:br>
              <a:rPr lang="nl-NL" sz="4000" b="1" dirty="0" smtClean="0">
                <a:solidFill>
                  <a:srgbClr val="043258"/>
                </a:solidFill>
              </a:rPr>
            </a:br>
            <a:r>
              <a:rPr lang="nl-NL" sz="4000" b="1" dirty="0" smtClean="0">
                <a:solidFill>
                  <a:srgbClr val="043258"/>
                </a:solidFill>
              </a:rPr>
              <a:t>in drie </a:t>
            </a:r>
            <a:br>
              <a:rPr lang="nl-NL" sz="4000" b="1" dirty="0" smtClean="0">
                <a:solidFill>
                  <a:srgbClr val="043258"/>
                </a:solidFill>
              </a:rPr>
            </a:br>
            <a:r>
              <a:rPr lang="nl-NL" sz="4000" b="1" dirty="0" smtClean="0">
                <a:solidFill>
                  <a:srgbClr val="043258"/>
                </a:solidFill>
              </a:rPr>
              <a:t>simpele </a:t>
            </a:r>
            <a:br>
              <a:rPr lang="nl-NL" sz="4000" b="1" dirty="0" smtClean="0">
                <a:solidFill>
                  <a:srgbClr val="043258"/>
                </a:solidFill>
              </a:rPr>
            </a:br>
            <a:r>
              <a:rPr lang="nl-NL" sz="4000" b="1" dirty="0" smtClean="0">
                <a:solidFill>
                  <a:srgbClr val="043258"/>
                </a:solidFill>
              </a:rPr>
              <a:t>stappen?</a:t>
            </a:r>
          </a:p>
        </p:txBody>
      </p:sp>
      <p:pic>
        <p:nvPicPr>
          <p:cNvPr id="5122" name="Picture 2" descr="http://www.blog.theteamw.com/wp-content/uploads/legacy/2011/03/woman-on-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2" y="4646185"/>
            <a:ext cx="18669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Screenshot_2013-08-30-08-48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74638"/>
            <a:ext cx="3600450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nl-NL" sz="4000" b="1" smtClean="0">
                <a:solidFill>
                  <a:srgbClr val="043258"/>
                </a:solidFill>
              </a:rPr>
              <a:t>Deed iedereen mee? </a:t>
            </a:r>
            <a:br>
              <a:rPr lang="nl-NL" sz="4000" b="1" smtClean="0">
                <a:solidFill>
                  <a:srgbClr val="043258"/>
                </a:solidFill>
              </a:rPr>
            </a:br>
            <a:r>
              <a:rPr lang="nl-NL" sz="4000" b="1" smtClean="0">
                <a:solidFill>
                  <a:srgbClr val="043258"/>
                </a:solidFill>
              </a:rPr>
              <a:t>Was ‘everybody happy’ bij</a:t>
            </a:r>
            <a:br>
              <a:rPr lang="nl-NL" sz="4000" b="1" smtClean="0">
                <a:solidFill>
                  <a:srgbClr val="043258"/>
                </a:solidFill>
              </a:rPr>
            </a:br>
            <a:r>
              <a:rPr lang="nl-NL" sz="4000" b="1" smtClean="0">
                <a:solidFill>
                  <a:srgbClr val="043258"/>
                </a:solidFill>
              </a:rPr>
              <a:t>gemeente Tilburg?</a:t>
            </a:r>
          </a:p>
        </p:txBody>
      </p:sp>
      <p:pic>
        <p:nvPicPr>
          <p:cNvPr id="15362" name="Picture 5" descr="applau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0" y="35401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Sho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689100"/>
            <a:ext cx="70389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lang="nl-NL" sz="4000" b="1" smtClean="0">
                <a:solidFill>
                  <a:srgbClr val="043258"/>
                </a:solidFill>
              </a:rPr>
              <a:t>Er verandert namelijk iets, </a:t>
            </a:r>
            <a:br>
              <a:rPr lang="nl-NL" sz="4000" b="1" smtClean="0">
                <a:solidFill>
                  <a:srgbClr val="043258"/>
                </a:solidFill>
              </a:rPr>
            </a:br>
            <a:r>
              <a:rPr lang="nl-NL" sz="4000" b="1" smtClean="0">
                <a:solidFill>
                  <a:srgbClr val="043258"/>
                </a:solidFill>
              </a:rPr>
              <a:t>vooral voor onszelf.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3561888401327895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423863"/>
            <a:ext cx="8145463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barcelona_march_06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261938"/>
            <a:ext cx="8435975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s-images.forbes.com/thumbnails/blog_1401/pt_1401_7143_o.jpg?t=1331689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856">
            <a:off x="479754" y="786165"/>
            <a:ext cx="2132934" cy="2808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www.startrek.com/legacy_media/images/200307/kirk01/32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197">
            <a:off x="5180870" y="3865121"/>
            <a:ext cx="2666919" cy="2000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://static.comicvine.com/uploads/scale_medium/1/15179/343760-153567-captain-jack-sparr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774">
            <a:off x="972933" y="3081778"/>
            <a:ext cx="2756571" cy="2756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http://members.home.nl/tettero/ZuidHolland/DeRuy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267">
            <a:off x="5208269" y="718211"/>
            <a:ext cx="2510929" cy="323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lareclame.fr/wp-content/uploads/2009/10/captain-iglo-articleto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785">
            <a:off x="2608829" y="1879796"/>
            <a:ext cx="3084041" cy="205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Ovale toelichting 2"/>
          <p:cNvSpPr/>
          <p:nvPr/>
        </p:nvSpPr>
        <p:spPr>
          <a:xfrm>
            <a:off x="1661682" y="-82063"/>
            <a:ext cx="1688565" cy="120188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le toelichting 3"/>
          <p:cNvSpPr/>
          <p:nvPr/>
        </p:nvSpPr>
        <p:spPr>
          <a:xfrm>
            <a:off x="3350247" y="518880"/>
            <a:ext cx="1627391" cy="13716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324372" y="1043460"/>
            <a:ext cx="177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BELANGRIJK!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672298" y="369383"/>
            <a:ext cx="177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BELANGRIJK!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vale toelichting 5"/>
          <p:cNvSpPr/>
          <p:nvPr/>
        </p:nvSpPr>
        <p:spPr>
          <a:xfrm>
            <a:off x="6944952" y="369383"/>
            <a:ext cx="1817077" cy="1459253"/>
          </a:xfrm>
          <a:prstGeom prst="wedgeEllipseCallout">
            <a:avLst>
              <a:gd name="adj1" fmla="val -47285"/>
              <a:gd name="adj2" fmla="val 472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991845" y="935158"/>
            <a:ext cx="177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BELANGRIJK!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Ovale toelichting 6"/>
          <p:cNvSpPr/>
          <p:nvPr/>
        </p:nvSpPr>
        <p:spPr>
          <a:xfrm>
            <a:off x="-16657" y="4865216"/>
            <a:ext cx="1955900" cy="1277815"/>
          </a:xfrm>
          <a:prstGeom prst="wedgeEllipseCallout">
            <a:avLst>
              <a:gd name="adj1" fmla="val 45697"/>
              <a:gd name="adj2" fmla="val -475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111370" y="5342903"/>
            <a:ext cx="177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BELANGRIJK!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e toelichting 7"/>
          <p:cNvSpPr/>
          <p:nvPr/>
        </p:nvSpPr>
        <p:spPr>
          <a:xfrm>
            <a:off x="7233139" y="4582589"/>
            <a:ext cx="1910861" cy="1104789"/>
          </a:xfrm>
          <a:prstGeom prst="wedgeEllipseCallout">
            <a:avLst>
              <a:gd name="adj1" fmla="val -64391"/>
              <a:gd name="adj2" fmla="val 126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350369" y="4985486"/>
            <a:ext cx="177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BELANGRIJK!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Vermenigvuldigen 10"/>
          <p:cNvSpPr/>
          <p:nvPr/>
        </p:nvSpPr>
        <p:spPr>
          <a:xfrm>
            <a:off x="643463" y="707380"/>
            <a:ext cx="1707755" cy="2127468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Vermenigvuldigen 20"/>
          <p:cNvSpPr/>
          <p:nvPr/>
        </p:nvSpPr>
        <p:spPr>
          <a:xfrm>
            <a:off x="3050349" y="1717702"/>
            <a:ext cx="1707755" cy="2127468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Vermenigvuldigen 21"/>
          <p:cNvSpPr/>
          <p:nvPr/>
        </p:nvSpPr>
        <p:spPr>
          <a:xfrm>
            <a:off x="5609855" y="826746"/>
            <a:ext cx="1707755" cy="2127468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ermenigvuldigen 22"/>
          <p:cNvSpPr/>
          <p:nvPr/>
        </p:nvSpPr>
        <p:spPr>
          <a:xfrm>
            <a:off x="1497340" y="3376655"/>
            <a:ext cx="1707755" cy="2127468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Vermenigvuldigen 23"/>
          <p:cNvSpPr/>
          <p:nvPr/>
        </p:nvSpPr>
        <p:spPr>
          <a:xfrm>
            <a:off x="5791632" y="3590900"/>
            <a:ext cx="1707755" cy="2127468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lang="nl-NL" sz="4000" b="1" dirty="0" err="1" smtClean="0">
                <a:solidFill>
                  <a:srgbClr val="043258"/>
                </a:solidFill>
              </a:rPr>
              <a:t>Toptaken</a:t>
            </a:r>
            <a:r>
              <a:rPr lang="nl-NL" sz="4000" b="1" dirty="0" smtClean="0">
                <a:solidFill>
                  <a:srgbClr val="043258"/>
                </a:solidFill>
              </a:rPr>
              <a:t>: Je hoeft niet zelf te kiezen.</a:t>
            </a:r>
            <a:br>
              <a:rPr lang="nl-NL" sz="4000" b="1" dirty="0" smtClean="0">
                <a:solidFill>
                  <a:srgbClr val="043258"/>
                </a:solidFill>
              </a:rPr>
            </a:br>
            <a:r>
              <a:rPr lang="nl-NL" sz="4000" b="1" dirty="0" smtClean="0">
                <a:solidFill>
                  <a:srgbClr val="043258"/>
                </a:solidFill>
              </a:rPr>
              <a:t>Laat de gebruiker voor je bepalen.</a:t>
            </a:r>
          </a:p>
        </p:txBody>
      </p:sp>
    </p:spTree>
    <p:extLst>
      <p:ext uri="{BB962C8B-B14F-4D97-AF65-F5344CB8AC3E}">
        <p14:creationId xmlns:p14="http://schemas.microsoft.com/office/powerpoint/2010/main" val="315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3735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nl-NL" b="1" smtClean="0">
                <a:solidFill>
                  <a:srgbClr val="043258"/>
                </a:solidFill>
              </a:rPr>
              <a:t>www.tilburg.nl:</a:t>
            </a:r>
            <a:br>
              <a:rPr lang="nl-NL" b="1" smtClean="0">
                <a:solidFill>
                  <a:srgbClr val="043258"/>
                </a:solidFill>
              </a:rPr>
            </a:br>
            <a:r>
              <a:rPr lang="nl-NL" b="1" smtClean="0">
                <a:solidFill>
                  <a:srgbClr val="043258"/>
                </a:solidFill>
              </a:rPr>
              <a:t>van 2500+ naar </a:t>
            </a:r>
            <a:br>
              <a:rPr lang="nl-NL" b="1" smtClean="0">
                <a:solidFill>
                  <a:srgbClr val="043258"/>
                </a:solidFill>
              </a:rPr>
            </a:br>
            <a:r>
              <a:rPr lang="nl-NL" b="1" smtClean="0">
                <a:solidFill>
                  <a:srgbClr val="043258"/>
                </a:solidFill>
              </a:rPr>
              <a:t>190 pagina’s </a:t>
            </a:r>
            <a:br>
              <a:rPr lang="nl-NL" b="1" smtClean="0">
                <a:solidFill>
                  <a:srgbClr val="043258"/>
                </a:solidFill>
              </a:rPr>
            </a:br>
            <a:r>
              <a:rPr lang="nl-NL" b="1" smtClean="0">
                <a:solidFill>
                  <a:srgbClr val="043258"/>
                </a:solidFill>
              </a:rPr>
              <a:t/>
            </a:r>
            <a:br>
              <a:rPr lang="nl-NL" b="1" smtClean="0">
                <a:solidFill>
                  <a:srgbClr val="043258"/>
                </a:solidFill>
              </a:rPr>
            </a:br>
            <a:endParaRPr lang="nl-NL" b="1" smtClean="0">
              <a:solidFill>
                <a:srgbClr val="043258"/>
              </a:solidFill>
            </a:endParaRP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 rot="798539">
            <a:off x="2814638" y="4059238"/>
            <a:ext cx="290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latin typeface="Lucida Handwrit" pitchFamily="2" charset="0"/>
              </a:rPr>
              <a:t>best  wel moeilijk</a:t>
            </a:r>
          </a:p>
        </p:txBody>
      </p:sp>
    </p:spTree>
    <p:extLst>
      <p:ext uri="{BB962C8B-B14F-4D97-AF65-F5344CB8AC3E}">
        <p14:creationId xmlns:p14="http://schemas.microsoft.com/office/powerpoint/2010/main" val="10119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lang="nl-NL" b="1" smtClean="0">
                <a:solidFill>
                  <a:srgbClr val="043258"/>
                </a:solidFill>
              </a:rPr>
              <a:t>En….. werkt het?</a:t>
            </a:r>
          </a:p>
        </p:txBody>
      </p:sp>
    </p:spTree>
    <p:extLst>
      <p:ext uri="{BB962C8B-B14F-4D97-AF65-F5344CB8AC3E}">
        <p14:creationId xmlns:p14="http://schemas.microsoft.com/office/powerpoint/2010/main" val="6280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443038"/>
            <a:ext cx="7194550" cy="3735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nl-NL" sz="4000" b="1" smtClean="0">
                <a:solidFill>
                  <a:srgbClr val="043258"/>
                </a:solidFill>
              </a:rPr>
              <a:t>www.tilburg.nl:</a:t>
            </a:r>
            <a:br>
              <a:rPr lang="nl-NL" sz="4000" b="1" smtClean="0">
                <a:solidFill>
                  <a:srgbClr val="043258"/>
                </a:solidFill>
              </a:rPr>
            </a:br>
            <a:r>
              <a:rPr lang="nl-NL" sz="4000" b="1" smtClean="0">
                <a:solidFill>
                  <a:srgbClr val="043258"/>
                </a:solidFill>
              </a:rPr>
              <a:t>van 2500+ naar </a:t>
            </a:r>
            <a:br>
              <a:rPr lang="nl-NL" sz="4000" b="1" smtClean="0">
                <a:solidFill>
                  <a:srgbClr val="043258"/>
                </a:solidFill>
              </a:rPr>
            </a:br>
            <a:r>
              <a:rPr lang="nl-NL" sz="4000" b="1" smtClean="0">
                <a:solidFill>
                  <a:srgbClr val="043258"/>
                </a:solidFill>
              </a:rPr>
              <a:t>190 pagina’s </a:t>
            </a:r>
            <a:br>
              <a:rPr lang="nl-NL" sz="4000" b="1" smtClean="0">
                <a:solidFill>
                  <a:srgbClr val="043258"/>
                </a:solidFill>
              </a:rPr>
            </a:br>
            <a:r>
              <a:rPr lang="nl-NL" sz="4000" b="1" smtClean="0">
                <a:solidFill>
                  <a:srgbClr val="043258"/>
                </a:solidFill>
              </a:rPr>
              <a:t>in drie </a:t>
            </a:r>
            <a:br>
              <a:rPr lang="nl-NL" sz="4000" b="1" smtClean="0">
                <a:solidFill>
                  <a:srgbClr val="043258"/>
                </a:solidFill>
              </a:rPr>
            </a:br>
            <a:r>
              <a:rPr lang="nl-NL" sz="4000" b="1" smtClean="0">
                <a:solidFill>
                  <a:srgbClr val="043258"/>
                </a:solidFill>
              </a:rPr>
              <a:t>simpele </a:t>
            </a:r>
            <a:br>
              <a:rPr lang="nl-NL" sz="4000" b="1" smtClean="0">
                <a:solidFill>
                  <a:srgbClr val="043258"/>
                </a:solidFill>
              </a:rPr>
            </a:br>
            <a:r>
              <a:rPr lang="nl-NL" sz="4000" b="1" smtClean="0">
                <a:solidFill>
                  <a:srgbClr val="043258"/>
                </a:solidFill>
              </a:rPr>
              <a:t>stappen</a:t>
            </a:r>
          </a:p>
        </p:txBody>
      </p:sp>
      <p:sp>
        <p:nvSpPr>
          <p:cNvPr id="5122" name="Line 5"/>
          <p:cNvSpPr>
            <a:spLocks noChangeShapeType="1"/>
          </p:cNvSpPr>
          <p:nvPr/>
        </p:nvSpPr>
        <p:spPr bwMode="auto">
          <a:xfrm>
            <a:off x="3235325" y="3873500"/>
            <a:ext cx="1873250" cy="728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3235325" y="3984625"/>
            <a:ext cx="187325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 rot="798539">
            <a:off x="666750" y="4257675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sz="2000">
                <a:latin typeface="Lucida Handwrit" pitchFamily="2" charset="0"/>
              </a:rPr>
              <a:t>best  wel moeilijke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ALDI ERPE-MERE heeft openstaande vactures dicht bij je thui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714375"/>
            <a:ext cx="4573588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2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 bwMode="auto">
          <a:xfrm>
            <a:off x="620713" y="1443038"/>
            <a:ext cx="7194550" cy="835025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smtClean="0">
                <a:solidFill>
                  <a:srgbClr val="043258"/>
                </a:solidFill>
              </a:rPr>
              <a:t>Van 110.000 naar 134.000</a:t>
            </a:r>
            <a:br>
              <a:rPr lang="nl-NL" b="1" dirty="0" smtClean="0">
                <a:solidFill>
                  <a:srgbClr val="043258"/>
                </a:solidFill>
              </a:rPr>
            </a:br>
            <a:endParaRPr lang="nl-NL" b="1" dirty="0" smtClean="0">
              <a:solidFill>
                <a:srgbClr val="043258"/>
              </a:solidFill>
            </a:endParaRP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ubtitel 2"/>
          <p:cNvSpPr txBox="1">
            <a:spLocks/>
          </p:cNvSpPr>
          <p:nvPr/>
        </p:nvSpPr>
        <p:spPr bwMode="auto">
          <a:xfrm>
            <a:off x="620713" y="2016125"/>
            <a:ext cx="7194550" cy="3689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solidFill>
                  <a:srgbClr val="898989"/>
                </a:solidFill>
              </a:rPr>
              <a:t>In 1 jaar</a:t>
            </a:r>
          </a:p>
        </p:txBody>
      </p:sp>
      <p:pic>
        <p:nvPicPr>
          <p:cNvPr id="2050" name="Picture 2" descr="http://www.prmoment.com/images/cms/one%20person%20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75" y="2153251"/>
            <a:ext cx="47720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foun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1000125"/>
            <a:ext cx="7375525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9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3561888401327895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423863"/>
            <a:ext cx="8145463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5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barcelona_march_06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261938"/>
            <a:ext cx="8435975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7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line-in-the-s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538" y="1655763"/>
            <a:ext cx="64293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6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1086405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5" y="274638"/>
            <a:ext cx="4408488" cy="62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8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 dirty="0" smtClean="0">
                <a:solidFill>
                  <a:srgbClr val="808080"/>
                </a:solidFill>
              </a:rPr>
              <a:t>Onderzoek om de </a:t>
            </a:r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juiste cijfers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dirty="0" smtClean="0">
                <a:solidFill>
                  <a:srgbClr val="808080"/>
                </a:solidFill>
              </a:rPr>
              <a:t>boven water te krijgen;</a:t>
            </a:r>
          </a:p>
          <a:p>
            <a:r>
              <a:rPr lang="nl-NL" dirty="0" smtClean="0">
                <a:solidFill>
                  <a:srgbClr val="808080"/>
                </a:solidFill>
              </a:rPr>
              <a:t>Gebruik de cijfers voor </a:t>
            </a:r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draagvlak</a:t>
            </a:r>
            <a:r>
              <a:rPr lang="nl-NL" b="1" dirty="0" smtClean="0">
                <a:solidFill>
                  <a:srgbClr val="808080"/>
                </a:solidFill>
              </a:rPr>
              <a:t> in de organisatie</a:t>
            </a:r>
            <a:r>
              <a:rPr lang="nl-NL" dirty="0" smtClean="0">
                <a:solidFill>
                  <a:srgbClr val="808080"/>
                </a:solidFill>
              </a:rPr>
              <a:t>;</a:t>
            </a:r>
          </a:p>
          <a:p>
            <a:r>
              <a:rPr lang="nl-NL" dirty="0" smtClean="0">
                <a:solidFill>
                  <a:srgbClr val="808080"/>
                </a:solidFill>
              </a:rPr>
              <a:t>Maak </a:t>
            </a:r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duidelijke afspraken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dirty="0" smtClean="0">
                <a:solidFill>
                  <a:srgbClr val="808080"/>
                </a:solidFill>
              </a:rPr>
              <a:t>over beheer, </a:t>
            </a:r>
            <a:br>
              <a:rPr lang="nl-NL" dirty="0" smtClean="0">
                <a:solidFill>
                  <a:srgbClr val="808080"/>
                </a:solidFill>
              </a:rPr>
            </a:br>
            <a:r>
              <a:rPr lang="nl-NL" dirty="0" smtClean="0">
                <a:solidFill>
                  <a:srgbClr val="808080"/>
                </a:solidFill>
              </a:rPr>
              <a:t>doorontwikkeling enz. (wie wordt kapitein?)</a:t>
            </a:r>
          </a:p>
          <a:p>
            <a:pPr>
              <a:buFont typeface="Arial" charset="0"/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/>
          </p:cNvSpPr>
          <p:nvPr/>
        </p:nvSpPr>
        <p:spPr bwMode="auto">
          <a:xfrm>
            <a:off x="620713" y="1443038"/>
            <a:ext cx="719455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nl-NL" sz="4000" b="1">
                <a:solidFill>
                  <a:srgbClr val="043258"/>
                </a:solidFill>
                <a:latin typeface="Calibri" pitchFamily="34" charset="0"/>
              </a:rPr>
              <a:t>www.tilburg.nl:</a:t>
            </a:r>
            <a:br>
              <a:rPr lang="nl-NL" sz="4000" b="1">
                <a:solidFill>
                  <a:srgbClr val="043258"/>
                </a:solidFill>
                <a:latin typeface="Calibri" pitchFamily="34" charset="0"/>
              </a:rPr>
            </a:br>
            <a:r>
              <a:rPr lang="nl-NL" sz="4000" b="1">
                <a:solidFill>
                  <a:srgbClr val="043258"/>
                </a:solidFill>
                <a:latin typeface="Calibri" pitchFamily="34" charset="0"/>
              </a:rPr>
              <a:t>van 2500+ naar </a:t>
            </a:r>
            <a:br>
              <a:rPr lang="nl-NL" sz="4000" b="1">
                <a:solidFill>
                  <a:srgbClr val="043258"/>
                </a:solidFill>
                <a:latin typeface="Calibri" pitchFamily="34" charset="0"/>
              </a:rPr>
            </a:br>
            <a:r>
              <a:rPr lang="nl-NL" sz="4000" b="1">
                <a:solidFill>
                  <a:srgbClr val="043258"/>
                </a:solidFill>
                <a:latin typeface="Calibri" pitchFamily="34" charset="0"/>
              </a:rPr>
              <a:t>190 pagina’s </a:t>
            </a:r>
            <a:br>
              <a:rPr lang="nl-NL" sz="4000" b="1">
                <a:solidFill>
                  <a:srgbClr val="043258"/>
                </a:solidFill>
                <a:latin typeface="Calibri" pitchFamily="34" charset="0"/>
              </a:rPr>
            </a:br>
            <a:r>
              <a:rPr lang="nl-NL" sz="4000" b="1">
                <a:solidFill>
                  <a:srgbClr val="043258"/>
                </a:solidFill>
                <a:latin typeface="Calibri" pitchFamily="34" charset="0"/>
              </a:rPr>
              <a:t>in drie </a:t>
            </a:r>
            <a:br>
              <a:rPr lang="nl-NL" sz="4000" b="1">
                <a:solidFill>
                  <a:srgbClr val="043258"/>
                </a:solidFill>
                <a:latin typeface="Calibri" pitchFamily="34" charset="0"/>
              </a:rPr>
            </a:br>
            <a:r>
              <a:rPr lang="nl-NL" sz="4000" b="1">
                <a:solidFill>
                  <a:srgbClr val="043258"/>
                </a:solidFill>
                <a:latin typeface="Calibri" pitchFamily="34" charset="0"/>
              </a:rPr>
              <a:t>simpele </a:t>
            </a:r>
            <a:br>
              <a:rPr lang="nl-NL" sz="4000" b="1">
                <a:solidFill>
                  <a:srgbClr val="043258"/>
                </a:solidFill>
                <a:latin typeface="Calibri" pitchFamily="34" charset="0"/>
              </a:rPr>
            </a:br>
            <a:r>
              <a:rPr lang="nl-NL" sz="4000" b="1">
                <a:solidFill>
                  <a:srgbClr val="043258"/>
                </a:solidFill>
                <a:latin typeface="Calibri" pitchFamily="34" charset="0"/>
              </a:rPr>
              <a:t>stappen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20713" y="1209675"/>
            <a:ext cx="7194550" cy="835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lang="nl-NL" b="1" smtClean="0">
                <a:solidFill>
                  <a:srgbClr val="043258"/>
                </a:solidFill>
              </a:rPr>
              <a:t>Opdracht</a:t>
            </a:r>
          </a:p>
        </p:txBody>
      </p:sp>
      <p:sp>
        <p:nvSpPr>
          <p:cNvPr id="6146" name="Subtitel 2"/>
          <p:cNvSpPr>
            <a:spLocks noGrp="1"/>
          </p:cNvSpPr>
          <p:nvPr>
            <p:ph type="subTitle" idx="4294967295"/>
          </p:nvPr>
        </p:nvSpPr>
        <p:spPr bwMode="auto">
          <a:xfrm>
            <a:off x="620713" y="5362575"/>
            <a:ext cx="7194550" cy="1223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smtClean="0">
                <a:solidFill>
                  <a:srgbClr val="898989"/>
                </a:solidFill>
              </a:rPr>
              <a:t>Maak een nieuwe website en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b="1" smtClean="0">
                <a:solidFill>
                  <a:srgbClr val="898989"/>
                </a:solidFill>
              </a:rPr>
              <a:t>stel de burger centraal</a:t>
            </a:r>
          </a:p>
        </p:txBody>
      </p:sp>
      <p:pic>
        <p:nvPicPr>
          <p:cNvPr id="6147" name="Picture 5" descr="burg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063" y="1738313"/>
            <a:ext cx="3706812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wond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5888" y="1625600"/>
            <a:ext cx="3455987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 bwMode="auto">
          <a:xfrm>
            <a:off x="620713" y="1443038"/>
            <a:ext cx="7194550" cy="835025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smtClean="0">
                <a:solidFill>
                  <a:srgbClr val="043258"/>
                </a:solidFill>
              </a:rPr>
              <a:t>Kenmerk 1:</a:t>
            </a:r>
            <a:br>
              <a:rPr lang="nl-NL" b="1" dirty="0" smtClean="0">
                <a:solidFill>
                  <a:srgbClr val="043258"/>
                </a:solidFill>
              </a:rPr>
            </a:br>
            <a:r>
              <a:rPr lang="nl-NL" b="1" dirty="0" smtClean="0">
                <a:solidFill>
                  <a:srgbClr val="043258"/>
                </a:solidFill>
              </a:rPr>
              <a:t>Dol op zenden!</a:t>
            </a:r>
            <a:br>
              <a:rPr lang="nl-NL" b="1" dirty="0" smtClean="0">
                <a:solidFill>
                  <a:srgbClr val="043258"/>
                </a:solidFill>
              </a:rPr>
            </a:br>
            <a:r>
              <a:rPr lang="nl-NL" b="1" dirty="0" smtClean="0">
                <a:solidFill>
                  <a:srgbClr val="043258"/>
                </a:solidFill>
              </a:rPr>
              <a:t>Echt, heel erg dol op zenden…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84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lh4.googleusercontent.com/-IqybMPU2c8Y/UaxJH4dYqwI/AAAAAAAAABc/0_RdQc_gQqE/s0-d/reforma-protestante-princi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0" y="1289466"/>
            <a:ext cx="7474017" cy="53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http://s3.amazonaws.com/dk-production/images/22390/large/megaphone.jpg?1362778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8" y="1201070"/>
            <a:ext cx="7705010" cy="54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 bwMode="auto">
          <a:xfrm>
            <a:off x="620713" y="1443038"/>
            <a:ext cx="7194550" cy="835025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smtClean="0">
                <a:solidFill>
                  <a:srgbClr val="043258"/>
                </a:solidFill>
              </a:rPr>
              <a:t>Kenmerk 2:</a:t>
            </a:r>
            <a:br>
              <a:rPr lang="nl-NL" b="1" dirty="0" smtClean="0">
                <a:solidFill>
                  <a:srgbClr val="043258"/>
                </a:solidFill>
              </a:rPr>
            </a:br>
            <a:r>
              <a:rPr lang="nl-NL" b="1" dirty="0" smtClean="0">
                <a:solidFill>
                  <a:srgbClr val="043258"/>
                </a:solidFill>
              </a:rPr>
              <a:t>Meerdere kapiteins</a:t>
            </a:r>
            <a:br>
              <a:rPr lang="nl-NL" b="1" dirty="0" smtClean="0">
                <a:solidFill>
                  <a:srgbClr val="043258"/>
                </a:solidFill>
              </a:rPr>
            </a:br>
            <a:r>
              <a:rPr lang="nl-NL" b="1" dirty="0" smtClean="0">
                <a:solidFill>
                  <a:srgbClr val="043258"/>
                </a:solidFill>
              </a:rPr>
              <a:t>op hetzelfde schip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4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210</Words>
  <Application>Microsoft Office PowerPoint</Application>
  <PresentationFormat>Diavoorstelling (4:3)</PresentationFormat>
  <Paragraphs>53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2" baseType="lpstr">
      <vt:lpstr>Calibri</vt:lpstr>
      <vt:lpstr>Arial</vt:lpstr>
      <vt:lpstr>Lucida Handwrit</vt:lpstr>
      <vt:lpstr>Office-thema</vt:lpstr>
      <vt:lpstr>Toptaken: Je website is niet het probleem, je organisatie is het probleem</vt:lpstr>
      <vt:lpstr>www.tilburg.nl: van 2500+ naar  190 pagina’s  in drie  simpele  stappen?</vt:lpstr>
      <vt:lpstr>www.tilburg.nl: van 2500+ naar  190 pagina’s  in drie  simpele  stappen</vt:lpstr>
      <vt:lpstr>Opdracht</vt:lpstr>
      <vt:lpstr>PowerPoint-presentatie</vt:lpstr>
      <vt:lpstr>Kenmerk 1: Dol op zenden! Echt, heel erg dol op zenden…</vt:lpstr>
      <vt:lpstr>PowerPoint-presentatie</vt:lpstr>
      <vt:lpstr>PowerPoint-presentatie</vt:lpstr>
      <vt:lpstr>Kenmerk 2: Meerdere kapiteins op hetzelfde schip</vt:lpstr>
      <vt:lpstr>PowerPoint-presentatie</vt:lpstr>
      <vt:lpstr>PowerPoint-presentatie</vt:lpstr>
      <vt:lpstr>PowerPoint-presentatie</vt:lpstr>
      <vt:lpstr>Maar hoe lossen we dat op?</vt:lpstr>
      <vt:lpstr>Toptakenmethode</vt:lpstr>
      <vt:lpstr>PowerPoint-presentatie</vt:lpstr>
      <vt:lpstr>De toppers</vt:lpstr>
      <vt:lpstr>PowerPoint-presentatie</vt:lpstr>
      <vt:lpstr>PowerPoint-presentatie</vt:lpstr>
      <vt:lpstr>PowerPoint-presentatie</vt:lpstr>
      <vt:lpstr>PowerPoint-presentatie</vt:lpstr>
      <vt:lpstr>Deed iedereen mee?  Was ‘everybody happy’ bij gemeente Tilburg?</vt:lpstr>
      <vt:lpstr>PowerPoint-presentatie</vt:lpstr>
      <vt:lpstr>Er verandert namelijk iets,  vooral voor onszelf.</vt:lpstr>
      <vt:lpstr>PowerPoint-presentatie</vt:lpstr>
      <vt:lpstr>PowerPoint-presentatie</vt:lpstr>
      <vt:lpstr>PowerPoint-presentatie</vt:lpstr>
      <vt:lpstr>Toptaken: Je hoeft niet zelf te kiezen. Laat de gebruiker voor je bepalen.</vt:lpstr>
      <vt:lpstr>www.tilburg.nl: van 2500+ naar  190 pagina’s   </vt:lpstr>
      <vt:lpstr>En….. werkt het?</vt:lpstr>
      <vt:lpstr>PowerPoint-presentatie</vt:lpstr>
      <vt:lpstr>Van 110.000 naar 134.000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sekitfe</dc:creator>
  <cp:lastModifiedBy>Geert-Jan Kollenstart</cp:lastModifiedBy>
  <cp:revision>65</cp:revision>
  <dcterms:created xsi:type="dcterms:W3CDTF">2012-06-29T14:08:13Z</dcterms:created>
  <dcterms:modified xsi:type="dcterms:W3CDTF">2015-01-29T08:44:56Z</dcterms:modified>
</cp:coreProperties>
</file>